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B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828800"/>
          </a:xfrm>
          <a:prstGeom prst="rect">
            <a:avLst/>
          </a:prstGeom>
          <a:solidFill>
            <a:srgbClr val="0D2C28"/>
          </a:solidFill>
          <a:ln/>
        </p:spPr>
      </p:sp>
      <p:sp>
        <p:nvSpPr>
          <p:cNvPr id="3" name="Shape 1"/>
          <p:cNvSpPr/>
          <p:nvPr/>
        </p:nvSpPr>
        <p:spPr>
          <a:xfrm rot="2700000">
            <a:off x="11430000" y="502920"/>
            <a:ext cx="182880" cy="182880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Shape 2"/>
          <p:cNvSpPr/>
          <p:nvPr/>
        </p:nvSpPr>
        <p:spPr>
          <a:xfrm rot="2700000">
            <a:off x="11045952" y="502920"/>
            <a:ext cx="182880" cy="182880"/>
          </a:xfrm>
          <a:prstGeom prst="rect">
            <a:avLst/>
          </a:prstGeom>
          <a:solidFill>
            <a:srgbClr val="E3C988"/>
          </a:solidFill>
          <a:ln/>
        </p:spPr>
      </p:sp>
      <p:sp>
        <p:nvSpPr>
          <p:cNvPr id="5" name="Shape 3"/>
          <p:cNvSpPr/>
          <p:nvPr/>
        </p:nvSpPr>
        <p:spPr>
          <a:xfrm rot="2700000">
            <a:off x="10661904" y="502920"/>
            <a:ext cx="182880" cy="182880"/>
          </a:xfrm>
          <a:prstGeom prst="rect">
            <a:avLst/>
          </a:prstGeom>
          <a:solidFill>
            <a:srgbClr val="7C2B2B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50292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E3C988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مجلة معاوية   ·   دراسة في التاريخ الإسلامي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2057400"/>
            <a:ext cx="11064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6000" b="1" dirty="0">
                <a:solidFill>
                  <a:srgbClr val="F5EFE2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«اللهُ قتله وأنا معه»</a:t>
            </a:r>
            <a:endParaRPr lang="en-US" sz="6000" dirty="0"/>
          </a:p>
        </p:txBody>
      </p:sp>
      <p:sp>
        <p:nvSpPr>
          <p:cNvPr id="8" name="Text 6"/>
          <p:cNvSpPr/>
          <p:nvPr/>
        </p:nvSpPr>
        <p:spPr>
          <a:xfrm>
            <a:off x="548640" y="3200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400" i="1" dirty="0">
                <a:solidFill>
                  <a:srgbClr val="C9A24A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الفتوى التي أشعلت الحرب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48640" y="41605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أبو مسلم الخَوْلاني: شيخُ قرّاء الشام والفئةُ الثالثة التي أُمِرت بالإصلاح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548640" y="50292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E3C988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قراءةٌ في موقف سيِّد قرّاء الشام من الفتنة الكبرى وموقفه من قتلة عثمان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 rot="2700000">
            <a:off x="11448288" y="5989320"/>
            <a:ext cx="146304" cy="146304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585216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F5EFE2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سورة الحجرات: ٩  ·  ﴿فأصلِحوا بينهما﴾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الإشكالية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طائفتان اقتتلتا… فأين الفئةُ الثالثة؟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انقسم المسلمون في الفتنة الكبرى إلى طائفتَين من المؤمنين: طائفةِ عليِّ بن أبي طالب، وطائفةِ معاوية بن أبي سفيان. وقد خاطب القرآنُ في مثل هذا الانقسام فئةً ثالثةً لا تنتمي إلى أيٍّ من المعسكرَين، وكلّفها بمهمّةٍ محدّدة: الإصلاح بين الطائفتَين، فقال: ﴿فأصلِحوا بينهما﴾.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3611880"/>
            <a:ext cx="11064240" cy="2331720"/>
          </a:xfrm>
          <a:prstGeom prst="roundRect">
            <a:avLst>
              <a:gd name="adj" fmla="val 4706"/>
            </a:avLst>
          </a:prstGeom>
          <a:solidFill>
            <a:srgbClr val="123B3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005840" y="388620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E3C988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الأطروحة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05840" y="4389120"/>
            <a:ext cx="10149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2000"/>
              </a:lnSpc>
              <a:buNone/>
            </a:pPr>
            <a:r>
              <a:rPr lang="en-US" sz="2200" b="1" dirty="0">
                <a:solidFill>
                  <a:srgbClr val="F5EFE2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أنّ أبا مسلم الخَوْلاني، شيخَ قرّاء الشام، هو التجسيدُ الأبرز لهذه الفئة الثالثة المصلِحة؛ مثّل الضميرَ الديني للأمة لا طرفًا سياسيًّا، فسعى للإصلاح وإقامة الحجة بين عليٍّ ومعاوية.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مَن هو؟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أبو مسلم الخَوْلاني (ت ٦٢هـ / ٦٨٢م)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6263640" y="1874520"/>
            <a:ext cx="5349240" cy="4069080"/>
          </a:xfrm>
          <a:prstGeom prst="roundRect">
            <a:avLst>
              <a:gd name="adj" fmla="val 2247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583680" y="2103120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البطاقة التعريفية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583680" y="2606040"/>
            <a:ext cx="47091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الاسم: </a:t>
            </a:r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عبد الله بن ثُوَب الخَوْلاني الدّاراني.</a:t>
            </a:r>
            <a:endParaRPr lang="en-US" sz="1700" dirty="0"/>
          </a:p>
          <a:p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الطبقة: </a:t>
            </a:r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مخضرمٌ من كبار التابعين؛ أسلم زمن النبيّ ﷺ ولم يلقَه.</a:t>
            </a:r>
            <a:endParaRPr lang="en-US" sz="1700" dirty="0"/>
          </a:p>
          <a:p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الموطن: </a:t>
            </a:r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وُلد باليمن، ثم سكن داريّا غربَ دمشق.</a:t>
            </a:r>
            <a:endParaRPr lang="en-US" sz="1700" dirty="0"/>
          </a:p>
          <a:p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الجهاد: </a:t>
            </a:r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مجاهدٌ في أرض الروم، يتيمَّن به الولاةُ ويقدّمونه.</a:t>
            </a:r>
            <a:endParaRPr lang="en-US" sz="1700" dirty="0"/>
          </a:p>
          <a:p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الوفاة: </a:t>
            </a:r>
            <a:pPr algn="r" indent="0" marL="0">
              <a:lnSpc>
                <a:spcPct val="122000"/>
              </a:lnSpc>
              <a:spcAft>
                <a:spcPts val="600"/>
              </a:spcAft>
              <a:buNone/>
            </a:pPr>
            <a:r>
              <a:rPr lang="en-US" sz="170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سنة ٦٢هـ في خلافة يزيد، ودُفن بداريّا.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1874520"/>
            <a:ext cx="5349240" cy="4069080"/>
          </a:xfrm>
          <a:prstGeom prst="roundRect">
            <a:avLst>
              <a:gd name="adj" fmla="val 2247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68680" y="2103120"/>
            <a:ext cx="4709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الألقاب والتوثيق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2606040"/>
            <a:ext cx="47091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22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ألقابه: </a:t>
            </a:r>
            <a:pPr algn="r" indent="0" marL="0">
              <a:lnSpc>
                <a:spcPct val="122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سيِّدُ التابعين · حكيمُ هذه الأمّة · ريحانةُ الشام.</a:t>
            </a:r>
            <a:endParaRPr lang="en-US" sz="1700" dirty="0"/>
          </a:p>
          <a:p>
            <a:pPr algn="r" indent="0" marL="0">
              <a:lnSpc>
                <a:spcPct val="122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أخذ عن: </a:t>
            </a:r>
            <a:pPr algn="r" indent="0" marL="0">
              <a:lnSpc>
                <a:spcPct val="122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عمرَ بن الخطاب، وأبي عبيدة بن الجرّاح، ومعاذِ بن جبل، وعبادةَ بن الصامت، وأبي ذرٍّ الغفاري.</a:t>
            </a:r>
            <a:endParaRPr lang="en-US" sz="1700" dirty="0"/>
          </a:p>
          <a:p>
            <a:pPr algn="r" indent="0" marL="0">
              <a:lnSpc>
                <a:spcPct val="122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توثيقه: </a:t>
            </a:r>
            <a:pPr algn="r" indent="0" marL="0">
              <a:lnSpc>
                <a:spcPct val="122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«ثقةٌ عابد» (ابن حجر) · «الزاهد، مناقبه كثيرة» (الذهبي) · «هذا حكيمُ هذه الأمّة» (مالك بن دينار).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لماذا هو الفئة الثالثة؟  (١)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شيخُ قرّاء الشام… لا رجلَ سلطان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11137392" y="2002536"/>
            <a:ext cx="475488" cy="475488"/>
          </a:xfrm>
          <a:prstGeom prst="ellipse">
            <a:avLst/>
          </a:prstGeom>
          <a:solidFill>
            <a:srgbClr val="C9A24A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1137392" y="200253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أ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965960"/>
            <a:ext cx="10287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7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إمامةُ القُرّاء. </a:t>
            </a:r>
            <a:pPr algn="r"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قال البخاري عنه: «قارئُ أهل الشام». فهو المرجعُ الديني الأعلى لقرّاء الشام، يمثّل سلطةَ النصِّ القرآني لا سلطةَ الدولة.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11137392" y="3236976"/>
            <a:ext cx="475488" cy="475488"/>
          </a:xfrm>
          <a:prstGeom prst="ellipse">
            <a:avLst/>
          </a:prstGeom>
          <a:solidFill>
            <a:srgbClr val="7C2B2B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1137392" y="32369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ب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3200400"/>
            <a:ext cx="10287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7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استقلالٌ عن السلطان. </a:t>
            </a:r>
            <a:pPr algn="r"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دخل على معاوية فقال: «السلامُ عليك أيها الأجير»، وضرب له مثَلَ الراعي المستأجَر الذي يُحاسَب على رعيّته إن أحسن أو أساء. ومَن يُحاسِب الخليفةَ علنًا ليس تابعًا لمعسكره.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548640" y="4892040"/>
            <a:ext cx="11064240" cy="1051560"/>
          </a:xfrm>
          <a:prstGeom prst="roundRect">
            <a:avLst>
              <a:gd name="adj" fmla="val 8696"/>
            </a:avLst>
          </a:prstGeom>
          <a:solidFill>
            <a:srgbClr val="123B3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 rot="2700000">
            <a:off x="11228832" y="5138928"/>
            <a:ext cx="146304" cy="146304"/>
          </a:xfrm>
          <a:prstGeom prst="rect">
            <a:avLst/>
          </a:prstGeom>
          <a:solidFill>
            <a:srgbClr val="E3C988"/>
          </a:solidFill>
          <a:ln/>
        </p:spPr>
      </p:sp>
      <p:sp>
        <p:nvSpPr>
          <p:cNvPr id="13" name="Text 11"/>
          <p:cNvSpPr/>
          <p:nvPr/>
        </p:nvSpPr>
        <p:spPr>
          <a:xfrm>
            <a:off x="1005840" y="498348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en-US" sz="1850" b="1" dirty="0">
                <a:solidFill>
                  <a:srgbClr val="F5EFE2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هذا الاستقلالُ المزدوج — مرجعيةٌ دينية + حريةٌ في مواجهة الخليفة — هو ما يؤهّله ليكون الطرفَ المصلِح المحايد الذي خاطبه القرآن.</a:t>
            </a:r>
            <a:endParaRPr lang="en-US" sz="1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التأصيل القرآني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آيةُ الإصلاح: سورة الحجرات (٩)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1064240" cy="1737360"/>
          </a:xfrm>
          <a:prstGeom prst="roundRect">
            <a:avLst>
              <a:gd name="adj" fmla="val 5263"/>
            </a:avLst>
          </a:prstGeom>
          <a:solidFill>
            <a:srgbClr val="FBF8F0"/>
          </a:solidFill>
          <a:ln w="15875">
            <a:solidFill>
              <a:srgbClr val="C9A24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2700000">
            <a:off x="5998464" y="1938528"/>
            <a:ext cx="164592" cy="164592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2194560"/>
            <a:ext cx="10149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ct val="112000"/>
              </a:lnSpc>
              <a:buNone/>
            </a:pPr>
            <a:r>
              <a:rPr lang="en-US" sz="22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﴿وإن طائفتان من المؤمنين اقتتلوا فأصلِحوا بينهما، فإن بغت إحداهما على الأخرى فقاتلوا التي تبغي حتى تفيءَ إلى أمرِ الله، فإن فاءت فأصلِحوا بينهما بالعدل وأقسِطوا، إنّ الله يحبّ المقسطين﴾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8168640" y="3794760"/>
            <a:ext cx="3444240" cy="2103120"/>
          </a:xfrm>
          <a:prstGeom prst="roundRect">
            <a:avLst>
              <a:gd name="adj" fmla="val 4348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0972800" y="4023360"/>
            <a:ext cx="310896" cy="310896"/>
          </a:xfrm>
          <a:prstGeom prst="ellipse">
            <a:avLst/>
          </a:prstGeom>
          <a:solidFill>
            <a:srgbClr val="1F6F63"/>
          </a:solidFill>
          <a:ln/>
        </p:spPr>
      </p:sp>
      <p:sp>
        <p:nvSpPr>
          <p:cNvPr id="10" name="Text 8"/>
          <p:cNvSpPr/>
          <p:nvPr/>
        </p:nvSpPr>
        <p:spPr>
          <a:xfrm>
            <a:off x="8442960" y="4041648"/>
            <a:ext cx="2484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F6F63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الطائفتان المقتتلتان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442960" y="4754880"/>
            <a:ext cx="289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مؤمنون اقتتلوا — لم يُخرِجهم القتالُ عن وصف الإيمان.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4358640" y="3794760"/>
            <a:ext cx="3444240" cy="2103120"/>
          </a:xfrm>
          <a:prstGeom prst="roundRect">
            <a:avLst>
              <a:gd name="adj" fmla="val 4348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162800" y="4023360"/>
            <a:ext cx="310896" cy="310896"/>
          </a:xfrm>
          <a:prstGeom prst="ellipse">
            <a:avLst/>
          </a:prstGeom>
          <a:solidFill>
            <a:srgbClr val="C9A24A"/>
          </a:solidFill>
          <a:ln/>
        </p:spPr>
      </p:sp>
      <p:sp>
        <p:nvSpPr>
          <p:cNvPr id="14" name="Text 12"/>
          <p:cNvSpPr/>
          <p:nvPr/>
        </p:nvSpPr>
        <p:spPr>
          <a:xfrm>
            <a:off x="4632960" y="4041648"/>
            <a:ext cx="2484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C9A24A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الفئة المأمورة بالإصلاح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632960" y="4754880"/>
            <a:ext cx="289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المؤمنون الآخرون — وإليهم الخطاب: «فأصلِحوا بينهما».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794760"/>
            <a:ext cx="3444240" cy="2103120"/>
          </a:xfrm>
          <a:prstGeom prst="roundRect">
            <a:avLst>
              <a:gd name="adj" fmla="val 4348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352800" y="4023360"/>
            <a:ext cx="310896" cy="310896"/>
          </a:xfrm>
          <a:prstGeom prst="ellipse">
            <a:avLst/>
          </a:prstGeom>
          <a:solidFill>
            <a:srgbClr val="7C2B2B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4041648"/>
            <a:ext cx="2484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7C2B2B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الفئة الباغية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22960" y="4754880"/>
            <a:ext cx="289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مَن تأبى الرجوعَ إلى «أمر الله» فتُقاتَل حتى تفيء.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تنزيلُ الآية على الفتنة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الفئاتُ الثلاث في الفتنة الكبرى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8168640" y="2011680"/>
            <a:ext cx="3444240" cy="3840480"/>
          </a:xfrm>
          <a:prstGeom prst="roundRect">
            <a:avLst>
              <a:gd name="adj" fmla="val 3186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479280" y="2423160"/>
            <a:ext cx="822960" cy="822960"/>
          </a:xfrm>
          <a:prstGeom prst="ellipse">
            <a:avLst/>
          </a:prstGeom>
          <a:solidFill>
            <a:srgbClr val="1F6F63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479280" y="24231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١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397240" y="3429000"/>
            <a:ext cx="298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50" b="1" dirty="0">
                <a:solidFill>
                  <a:srgbClr val="1F6F63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الطائفة الأولى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8397240" y="3931920"/>
            <a:ext cx="298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عليٌّ ومن معه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8442960" y="4709160"/>
            <a:ext cx="289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5F6F6A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الخلافةُ القائمة وجمهورُ أهل العراق.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4358640" y="2011680"/>
            <a:ext cx="3444240" cy="3840480"/>
          </a:xfrm>
          <a:prstGeom prst="roundRect">
            <a:avLst>
              <a:gd name="adj" fmla="val 3186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669280" y="2423160"/>
            <a:ext cx="822960" cy="822960"/>
          </a:xfrm>
          <a:prstGeom prst="ellipse">
            <a:avLst/>
          </a:prstGeom>
          <a:solidFill>
            <a:srgbClr val="7C2B2B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669280" y="24231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٢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4587240" y="3429000"/>
            <a:ext cx="298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50" b="1" dirty="0">
                <a:solidFill>
                  <a:srgbClr val="7C2B2B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الطائفة الثانية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587240" y="3931920"/>
            <a:ext cx="298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معاويةُ ومن معه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632960" y="4709160"/>
            <a:ext cx="289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5F6F6A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أهلُ الشام، يطلبون القصاصَ في دم عثمان.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548640" y="2011680"/>
            <a:ext cx="3444240" cy="3840480"/>
          </a:xfrm>
          <a:prstGeom prst="roundRect">
            <a:avLst>
              <a:gd name="adj" fmla="val 3186"/>
            </a:avLst>
          </a:prstGeom>
          <a:solidFill>
            <a:srgbClr val="123B3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1859280" y="2423160"/>
            <a:ext cx="822960" cy="822960"/>
          </a:xfrm>
          <a:prstGeom prst="ellipse">
            <a:avLst/>
          </a:prstGeom>
          <a:solidFill>
            <a:srgbClr val="C9A24A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1859280" y="24231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٣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777240" y="3429000"/>
            <a:ext cx="2987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50" b="1" dirty="0">
                <a:solidFill>
                  <a:srgbClr val="E3C988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الفئة الثالثة المصلِحة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777240" y="3931920"/>
            <a:ext cx="298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5EFE2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أبو مسلم وقرّاءُ الشام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822960" y="4709160"/>
            <a:ext cx="289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lnSpc>
                <a:spcPct val="108000"/>
              </a:lnSpc>
              <a:buNone/>
            </a:pPr>
            <a:r>
              <a:rPr lang="en-US" sz="1550" dirty="0">
                <a:solidFill>
                  <a:srgbClr val="E3C988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ضميرُ الأمة الساعي للإصلاح وإقامة الحجة فوق المعسكرَين.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الواقعة  (١)  —  وساطةٌ قبل صفّين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بين المعسكرَين: أبو مسلم رسولًا للصلح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2000"/>
              </a:lnSpc>
              <a:buNone/>
            </a:pPr>
            <a:r>
              <a:rPr lang="en-US" sz="19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قبل وقعة صفّين، دخل أبو مسلم في جماعةٍ من قرّاء الشام على معاوية، فواجهوه بسؤال المرجعية الدينية: «أتنازعُ عليًّا في الخلافة، أم أنت مثلُه؟».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548640" y="2971800"/>
            <a:ext cx="11064240" cy="2148840"/>
          </a:xfrm>
          <a:prstGeom prst="roundRect">
            <a:avLst>
              <a:gd name="adj" fmla="val 5106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1005840" y="315468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50" b="1" dirty="0">
                <a:solidFill>
                  <a:srgbClr val="7C2B2B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جوابُ معاوية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005840" y="36118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2000"/>
              </a:lnSpc>
              <a:buNone/>
            </a:pPr>
            <a:r>
              <a:rPr lang="en-US" sz="21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«لا، واللهِ إني لأعلمُ أنه أفضلُ مني وأحقُّ بالأمر؛ ولكن ألستُم تعلمون أنّ عثمان قُتل مظلومًا، وأنا ابنُ عمّه ووليُّه أطلبُ بدمه؟ فأْتوا عليًّا فقولوا له: يدفعْ إلينا قتلةَ عثمان».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48640" y="53035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50" i="1" dirty="0">
                <a:solidFill>
                  <a:srgbClr val="5F6F6A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المصدر: أخرجها يحيى بن سليمان الجُعفي (شيخ البخاري) في «صفّين»، ونقلها ابن كثير في «البداية والنهاية».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3B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E3C988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الواقعة  (٢)  —  العبارةُ الفاصلة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E3C988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1732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900" dirty="0">
                <a:solidFill>
                  <a:srgbClr val="E3C988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حمل أبو مسلم رسالةَ الصلح إلى عليّ، وواجهه بالسؤال الحاسم: «مَن قتل عثمان؟».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48640" y="214884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5400" b="1" dirty="0">
                <a:solidFill>
                  <a:srgbClr val="F5EFE2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«اللهُ قتله وأنا معه»</a:t>
            </a:r>
            <a:endParaRPr lang="en-US" sz="5400" dirty="0"/>
          </a:p>
        </p:txBody>
      </p:sp>
      <p:sp>
        <p:nvSpPr>
          <p:cNvPr id="6" name="Shape 4"/>
          <p:cNvSpPr/>
          <p:nvPr/>
        </p:nvSpPr>
        <p:spPr>
          <a:xfrm>
            <a:off x="548640" y="3611880"/>
            <a:ext cx="11064240" cy="1280160"/>
          </a:xfrm>
          <a:prstGeom prst="roundRect">
            <a:avLst>
              <a:gd name="adj" fmla="val 7143"/>
            </a:avLst>
          </a:prstGeom>
          <a:solidFill>
            <a:srgbClr val="0D2C28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3749040"/>
            <a:ext cx="10149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900" b="1" dirty="0">
                <a:solidFill>
                  <a:srgbClr val="E3C988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قراءةُ القُرّاء:  </a:t>
            </a:r>
            <a:pPr algn="r" indent="0" marL="0">
              <a:lnSpc>
                <a:spcPct val="110000"/>
              </a:lnSpc>
              <a:buNone/>
            </a:pPr>
            <a:r>
              <a:rPr lang="en-US" sz="1900" dirty="0">
                <a:solidFill>
                  <a:srgbClr val="F5EFE2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إقرارٌ بأنّ القتلَ قَدَرٌ مبرَّر نُفِّذ بأيدٍ بشرية؛ فيُسقِط عصمةَ الدم، ويُسقِط معها وجوبَ القصاص.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وما إن بلغ القومَ طلبُ التسليم حتى لبسوا السلاحَ وملؤوا المسجد ينادون: </a:t>
            </a:r>
            <a:pPr algn="r" indent="0" marL="0">
              <a:lnSpc>
                <a:spcPct val="110000"/>
              </a:lnSpc>
              <a:buNone/>
            </a:pPr>
            <a:r>
              <a:rPr lang="en-US" sz="1950" b="1" dirty="0">
                <a:solidFill>
                  <a:srgbClr val="C9A24A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«كلُّنا قتلةُ عثمان».</a:t>
            </a:r>
            <a:endParaRPr lang="en-US" sz="1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التحليل الفقهي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من إسقاطِ العصمة إلى تبعةِ الدم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11137392" y="1956816"/>
            <a:ext cx="475488" cy="475488"/>
          </a:xfrm>
          <a:prstGeom prst="ellipse">
            <a:avLst/>
          </a:prstGeom>
          <a:solidFill>
            <a:srgbClr val="1F6F63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1137392" y="19568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١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920240"/>
            <a:ext cx="10287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7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رفعُ القصاص بالجواب. </a:t>
            </a:r>
            <a:pPr algn="r"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حين كُيِّف الدمُ على أنه قَدَرٌ نافذ، سقط طلبُ تسليم القتلة على أساس العصمة.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11137392" y="3099816"/>
            <a:ext cx="475488" cy="475488"/>
          </a:xfrm>
          <a:prstGeom prst="ellipse">
            <a:avLst/>
          </a:prstGeom>
          <a:solidFill>
            <a:srgbClr val="7C2B2B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1137392" y="30998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٢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3063240"/>
            <a:ext cx="10287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7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اندماجُ القتلة وإعلانُهم. </a:t>
            </a:r>
            <a:pPr algn="r"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صار القتلةُ قوةً داخل المعسكر، وأعلنوا جماعةً: «كلُّنا قتلةُ عثمان».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11137392" y="4242816"/>
            <a:ext cx="475488" cy="475488"/>
          </a:xfrm>
          <a:prstGeom prst="ellipse">
            <a:avLst/>
          </a:prstGeom>
          <a:solidFill>
            <a:srgbClr val="C9A24A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1137392" y="42428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٣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4206240"/>
            <a:ext cx="10287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7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خلاصةُ معاوية. </a:t>
            </a:r>
            <a:pPr algn="r"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«إذن نطلبُ دمَه ممّن قتله»؛ فالامتناعُ عن التسليم — بعد هذا الجواب — يُقرأ عنده شراكةً في الدم.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48640" y="548640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ct val="105000"/>
              </a:lnSpc>
              <a:buNone/>
            </a:pPr>
            <a:r>
              <a:rPr lang="en-US" sz="1650" i="1" dirty="0">
                <a:solidFill>
                  <a:srgbClr val="5F6F6A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بهذا التسلسل تحوّل النزاعُ من خصومةٍ على الخلافة إلى خصومةٍ على القصاص؛ وهو ما تعجز عنه «الفئةُ المصلِحة» وحدها.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الأطروحة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أبو مسلم: الفئةُ الثالثة بالفعل لا بالشعار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6263640" y="19659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 rot="2700000">
            <a:off x="11201400" y="2276856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0" y="2194560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سعى للإصلاح فِعلًا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583680" y="274320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en-US" sz="16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تنقّل بين المعسكرَين حاملًا كلمةَ الصلح وطلبَ القصاص العادل، لا منحازًا لطرف.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548640" y="196596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 rot="2700000">
            <a:off x="5486400" y="2276856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194560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أقام الحجّة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68680" y="274320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en-US" sz="16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استخرج من كلِّ طرفٍ موقفَه الصريح، فبان موضعُ النزاع وانقطعت معاذيرُ الجهل به.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6263640" y="406908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 rot="2700000">
            <a:off x="11201400" y="4379976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15" name="Text 13"/>
          <p:cNvSpPr/>
          <p:nvPr/>
        </p:nvSpPr>
        <p:spPr>
          <a:xfrm>
            <a:off x="6583680" y="4297680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استنفد وُسعَ المصلِح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583680" y="484632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en-US" sz="16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حين تعذّر الرجوعُ إلى «أمر الله» بالقصاص، انتقل الأمرُ من «فأصلِحوا» إلى ما بعده في تدرّج الآية.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548640" y="4069080"/>
            <a:ext cx="5349240" cy="1783080"/>
          </a:xfrm>
          <a:prstGeom prst="roundRect">
            <a:avLst>
              <a:gd name="adj" fmla="val 5128"/>
            </a:avLst>
          </a:prstGeom>
          <a:solidFill>
            <a:srgbClr val="F2F5F4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 rot="2700000">
            <a:off x="5486400" y="4379976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19" name="Text 17"/>
          <p:cNvSpPr/>
          <p:nvPr/>
        </p:nvSpPr>
        <p:spPr>
          <a:xfrm>
            <a:off x="868680" y="4297680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جسّد نداءَ القرآن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68680" y="484632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8000"/>
              </a:lnSpc>
              <a:buNone/>
            </a:pPr>
            <a:r>
              <a:rPr lang="en-US" sz="16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ضميرٌ دينيٌّ فوق المعسكرَين هو عينُ ما خاطبت به الآيةُ الفئةَ المصلِحة.</a:t>
            </a:r>
            <a:endParaRPr lang="en-US" sz="1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موضوعية  —  القراءة المقابلة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كيف يقرأ الطرفُ الآخر الواقعة؟</a:t>
            </a:r>
            <a:endParaRPr lang="en-US" sz="3300" dirty="0"/>
          </a:p>
        </p:txBody>
      </p:sp>
      <p:sp>
        <p:nvSpPr>
          <p:cNvPr id="5" name="Shape 3"/>
          <p:cNvSpPr/>
          <p:nvPr/>
        </p:nvSpPr>
        <p:spPr>
          <a:xfrm>
            <a:off x="11137392" y="1911096"/>
            <a:ext cx="475488" cy="475488"/>
          </a:xfrm>
          <a:prstGeom prst="ellipse">
            <a:avLst/>
          </a:prstGeom>
          <a:solidFill>
            <a:srgbClr val="1F6F63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1137392" y="19110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١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1874520"/>
            <a:ext cx="10287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7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تبرّؤُ عليٍّ من الدم. </a:t>
            </a:r>
            <a:pPr algn="r"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ثبت عنه: «واللهِ ما قتلتُ عثمان ولا أمرتُ ولا رضيت»، ودعا الله أن يبرأ إليه من دمه.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11137392" y="3008376"/>
            <a:ext cx="475488" cy="475488"/>
          </a:xfrm>
          <a:prstGeom prst="ellipse">
            <a:avLst/>
          </a:prstGeom>
          <a:solidFill>
            <a:srgbClr val="C9A24A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1137392" y="300837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٢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48640" y="2971800"/>
            <a:ext cx="10287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7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تعذّرُ القصاص واقعيًّا. </a:t>
            </a:r>
            <a:pPr algn="r"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كان القتلةُ كثرةً مندمجين في الجيش وبأيديهم السلاح، فلم يُمكِن انتزاعُهم قبل استقرار البيعة.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11137392" y="4105656"/>
            <a:ext cx="475488" cy="475488"/>
          </a:xfrm>
          <a:prstGeom prst="ellipse">
            <a:avLst/>
          </a:prstGeom>
          <a:solidFill>
            <a:srgbClr val="7C2B2B"/>
          </a:solidFill>
          <a:ln/>
          <a:effectLst>
            <a:outerShdw sx="100000" sy="100000" kx="0" ky="0" algn="bl" rotWithShape="0" blurRad="88900" dist="38100" dir="5400000">
              <a:srgbClr val="000000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1137392" y="410565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٣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48640" y="4069080"/>
            <a:ext cx="10287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7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أولويةُ حقن الدماء. </a:t>
            </a:r>
            <a:pPr algn="r" indent="0" marL="0">
              <a:lnSpc>
                <a:spcPct val="105000"/>
              </a:lnSpc>
              <a:buNone/>
            </a:pPr>
            <a:r>
              <a:rPr lang="en-US" sz="17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قدّم عليٌّ إخمادَ الفتنة على الاقتصاص الفوري؛ فموقفُه عند محبّيه سياسةٌ شرعية لا تهرُّب.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548640" y="5257800"/>
            <a:ext cx="11064240" cy="777240"/>
          </a:xfrm>
          <a:prstGeom prst="roundRect">
            <a:avLst>
              <a:gd name="adj" fmla="val 9412"/>
            </a:avLst>
          </a:prstGeom>
          <a:solidFill>
            <a:srgbClr val="FBF8F0"/>
          </a:solidFill>
          <a:ln w="12700">
            <a:solidFill>
              <a:srgbClr val="C9A24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5321808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600" i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خلاصة: الواقعةُ محلُّ اجتهادٍ وخلافٍ بين المؤرخين، والأطروحةُ هنا قراءةٌ من زاوية شيخ قرّاء الشام.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3B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109728"/>
          </a:xfrm>
          <a:prstGeom prst="rect">
            <a:avLst/>
          </a:prstGeom>
          <a:solidFill>
            <a:srgbClr val="0D2C28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E3C988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الخلاصة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E3C988"/>
          </a:solidFill>
          <a:ln/>
        </p:spPr>
      </p:sp>
      <p:sp>
        <p:nvSpPr>
          <p:cNvPr id="5" name="Shape 3"/>
          <p:cNvSpPr/>
          <p:nvPr/>
        </p:nvSpPr>
        <p:spPr>
          <a:xfrm rot="2700000">
            <a:off x="5971032" y="1965960"/>
            <a:ext cx="219456" cy="21945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2468880"/>
            <a:ext cx="9966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ct val="114000"/>
              </a:lnSpc>
              <a:buNone/>
            </a:pPr>
            <a:r>
              <a:rPr lang="en-US" sz="3400" b="1" dirty="0">
                <a:solidFill>
                  <a:srgbClr val="F5EFE2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لم يكن أبو مسلم الخَوْلاني طرفًا في الحرب، بل كان الصوتَ الذي أراد أن يَحقِنها.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1463040" y="3977640"/>
            <a:ext cx="9235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ct val="112000"/>
              </a:lnSpc>
              <a:buNone/>
            </a:pPr>
            <a:r>
              <a:rPr lang="en-US" sz="2000" dirty="0">
                <a:solidFill>
                  <a:srgbClr val="E3C988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هو الفئةُ الثالثة التي أمر الله أن «تُصلِح»؛ وحين أعيَتْه وسائلُ الصلح، بقِيت شهادتُه حجةً على التاريخ.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 rot="2700000">
            <a:off x="5577840" y="5349240"/>
            <a:ext cx="146304" cy="146304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9" name="Shape 7"/>
          <p:cNvSpPr/>
          <p:nvPr/>
        </p:nvSpPr>
        <p:spPr>
          <a:xfrm rot="2700000">
            <a:off x="6007608" y="5349240"/>
            <a:ext cx="146304" cy="146304"/>
          </a:xfrm>
          <a:prstGeom prst="rect">
            <a:avLst/>
          </a:prstGeom>
          <a:solidFill>
            <a:srgbClr val="E3C988"/>
          </a:solidFill>
          <a:ln/>
        </p:spPr>
      </p:sp>
      <p:sp>
        <p:nvSpPr>
          <p:cNvPr id="10" name="Shape 8"/>
          <p:cNvSpPr/>
          <p:nvPr/>
        </p:nvSpPr>
        <p:spPr>
          <a:xfrm rot="2700000">
            <a:off x="6437376" y="5349240"/>
            <a:ext cx="146304" cy="146304"/>
          </a:xfrm>
          <a:prstGeom prst="rect">
            <a:avLst/>
          </a:prstGeom>
          <a:solidFill>
            <a:srgbClr val="7C2B2B"/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spc="100" kern="0" dirty="0">
                <a:solidFill>
                  <a:srgbClr val="C9A24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المصادر والمراجع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rot="2700000">
            <a:off x="11448288" y="557784"/>
            <a:ext cx="155448" cy="155448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841248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مصادرُ الدراسة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48640" y="1920240"/>
            <a:ext cx="110642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marL="228600" indent="-228600">
              <a:lnSpc>
                <a:spcPct val="120000"/>
              </a:lnSpc>
              <a:spcAft>
                <a:spcPts val="1200"/>
              </a:spcAft>
              <a:buSzPct val="100000"/>
              <a:buChar char="•"/>
            </a:pPr>
            <a:r>
              <a:rPr lang="en-US" sz="18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ابن كثير، </a:t>
            </a:r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البداية والنهاية — قصة أبي مسلم الخولاني ووقعة صفّين.</a:t>
            </a:r>
            <a:endParaRPr lang="en-US" sz="1850" dirty="0"/>
          </a:p>
          <a:p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يحيى بن سليمان الجُعفي، </a:t>
            </a:r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كتاب صِفّين (منقولًا عند ابن كثير).</a:t>
            </a:r>
            <a:endParaRPr lang="en-US" sz="1850" dirty="0"/>
          </a:p>
          <a:p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الذهبي، </a:t>
            </a:r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سير أعلام النبلاء — ترجمة أبي مسلم الخولاني.</a:t>
            </a:r>
            <a:endParaRPr lang="en-US" sz="1850" dirty="0"/>
          </a:p>
          <a:p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أبو نُعيم الأصفهاني، </a:t>
            </a:r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حلية الأولياء — وعظُه لمعاوية وتسميتُه بالأجير.</a:t>
            </a:r>
            <a:endParaRPr lang="en-US" sz="1850" dirty="0"/>
          </a:p>
          <a:p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تفاسير الطبري والقرطبي وابن كثير، </a:t>
            </a:r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سورة الحجرات: ٩.</a:t>
            </a:r>
            <a:endParaRPr lang="en-US" sz="1850" dirty="0"/>
          </a:p>
          <a:p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b="1" dirty="0">
                <a:solidFill>
                  <a:srgbClr val="123B34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ابن حبان، </a:t>
            </a:r>
            <a:pPr algn="r" indent="0" marL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1850" dirty="0">
                <a:solidFill>
                  <a:srgbClr val="1C2A26"/>
                </a:solidFill>
                <a:latin typeface="Amiri" pitchFamily="34" charset="0"/>
                <a:ea typeface="Amiri" pitchFamily="34" charset="-122"/>
                <a:cs typeface="Amiri" pitchFamily="34" charset="-120"/>
              </a:rPr>
              <a:t>الثقات / مشاهير علماء الأمصار — ترجمة أبي مسلم الخولاني.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 rot="2700000">
            <a:off x="11448288" y="5806440"/>
            <a:ext cx="137160" cy="137160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5687568"/>
            <a:ext cx="10652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F6F6A"/>
                </a:solidFill>
                <a:latin typeface="Noto Kufi Arabic" pitchFamily="34" charset="0"/>
                <a:ea typeface="Noto Kufi Arabic" pitchFamily="34" charset="-122"/>
                <a:cs typeface="Noto Kufi Arabic" pitchFamily="34" charset="-120"/>
              </a:rPr>
              <a:t>مجلة معاوية  ·  دراسة في التاريخ الإسلامي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أبو مسلم الخولاني والفئة الثالثة التي أُمرت بالإصلاح</dc:title>
  <dc:subject>PptxGenJS Presentation</dc:subject>
  <dc:creator>مجلة معاوية</dc:creator>
  <cp:lastModifiedBy>مجلة معاوية</cp:lastModifiedBy>
  <cp:revision>1</cp:revision>
  <dcterms:created xsi:type="dcterms:W3CDTF">2026-06-28T18:27:05Z</dcterms:created>
  <dcterms:modified xsi:type="dcterms:W3CDTF">2026-06-28T18:27:05Z</dcterms:modified>
</cp:coreProperties>
</file>